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69200" cy="10699750"/>
  <p:notesSz cx="75692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3587" y="10037507"/>
            <a:ext cx="1055065" cy="4207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990"/>
            <a:ext cx="681228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3528" y="9950768"/>
            <a:ext cx="2422144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996683" y="9919207"/>
            <a:ext cx="150495" cy="182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128" y="457199"/>
            <a:ext cx="5808980" cy="27940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075"/>
              </a:lnSpc>
            </a:pPr>
            <a:r>
              <a:rPr dirty="0" sz="1800" spc="-25" b="1">
                <a:solidFill>
                  <a:srgbClr val="FF0000"/>
                </a:solidFill>
                <a:latin typeface="Calibri"/>
                <a:cs typeface="Calibri"/>
              </a:rPr>
              <a:t>PRZYGOTOWANIE </a:t>
            </a:r>
            <a:r>
              <a:rPr dirty="0" sz="1800" b="1">
                <a:solidFill>
                  <a:srgbClr val="FF0000"/>
                </a:solidFill>
                <a:latin typeface="Calibri"/>
                <a:cs typeface="Calibri"/>
              </a:rPr>
              <a:t>-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ANALIZA </a:t>
            </a:r>
            <a:r>
              <a:rPr dirty="0" sz="1800" spc="-20" b="1">
                <a:solidFill>
                  <a:srgbClr val="FF0000"/>
                </a:solidFill>
                <a:latin typeface="Calibri"/>
                <a:cs typeface="Calibri"/>
              </a:rPr>
              <a:t>SYTUACJI </a:t>
            </a:r>
            <a:r>
              <a:rPr dirty="0" sz="1800" spc="-5" b="1">
                <a:solidFill>
                  <a:srgbClr val="FF0000"/>
                </a:solidFill>
                <a:latin typeface="Calibri"/>
                <a:cs typeface="Calibri"/>
              </a:rPr>
              <a:t>PRZED</a:t>
            </a:r>
            <a:r>
              <a:rPr dirty="0" sz="1800" spc="5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800" spc="-20" b="1">
                <a:solidFill>
                  <a:srgbClr val="FF0000"/>
                </a:solidFill>
                <a:latin typeface="Calibri"/>
                <a:cs typeface="Calibri"/>
              </a:rPr>
              <a:t>WYSTĄPIENIEM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1732" y="1260093"/>
            <a:ext cx="5606415" cy="3498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2500"/>
                </a:solidFill>
                <a:latin typeface="Calibri"/>
                <a:cs typeface="Calibri"/>
              </a:rPr>
              <a:t>FORMUŁA</a:t>
            </a:r>
            <a:r>
              <a:rPr dirty="0" sz="1400" spc="-10" b="1">
                <a:solidFill>
                  <a:srgbClr val="FF250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2500"/>
                </a:solidFill>
                <a:latin typeface="Calibri"/>
                <a:cs typeface="Calibri"/>
              </a:rPr>
              <a:t>5K</a:t>
            </a:r>
            <a:endParaRPr sz="1400">
              <a:latin typeface="Calibri"/>
              <a:cs typeface="Calibri"/>
            </a:endParaRPr>
          </a:p>
          <a:p>
            <a:pPr algn="just" marL="12700" marR="5715">
              <a:lnSpc>
                <a:spcPct val="108200"/>
              </a:lnSpc>
              <a:spcBef>
                <a:spcPts val="925"/>
              </a:spcBef>
            </a:pPr>
            <a:r>
              <a:rPr dirty="0" sz="1100" spc="-5">
                <a:latin typeface="Calibri"/>
                <a:cs typeface="Calibri"/>
              </a:rPr>
              <a:t>Żeby przygotować ciekawe wystąpienie, dające </a:t>
            </a:r>
            <a:r>
              <a:rPr dirty="0" sz="1100">
                <a:latin typeface="Calibri"/>
                <a:cs typeface="Calibri"/>
              </a:rPr>
              <a:t>wartość </a:t>
            </a:r>
            <a:r>
              <a:rPr dirty="0" sz="1100" spc="-5">
                <a:latin typeface="Calibri"/>
                <a:cs typeface="Calibri"/>
              </a:rPr>
              <a:t>Twoim odbiorcom, po którym </a:t>
            </a:r>
            <a:r>
              <a:rPr dirty="0" sz="1100">
                <a:latin typeface="Calibri"/>
                <a:cs typeface="Calibri"/>
              </a:rPr>
              <a:t>będą  wiedzieli co </a:t>
            </a:r>
            <a:r>
              <a:rPr dirty="0" sz="1100" spc="-5">
                <a:latin typeface="Calibri"/>
                <a:cs typeface="Calibri"/>
              </a:rPr>
              <a:t>konkretnie mają </a:t>
            </a:r>
            <a:r>
              <a:rPr dirty="0" sz="1100">
                <a:latin typeface="Calibri"/>
                <a:cs typeface="Calibri"/>
              </a:rPr>
              <a:t>zrobić i co będą z </a:t>
            </a:r>
            <a:r>
              <a:rPr dirty="0" sz="1100" spc="-5">
                <a:latin typeface="Calibri"/>
                <a:cs typeface="Calibri"/>
              </a:rPr>
              <a:t>tego </a:t>
            </a:r>
            <a:r>
              <a:rPr dirty="0" sz="1100">
                <a:latin typeface="Calibri"/>
                <a:cs typeface="Calibri"/>
              </a:rPr>
              <a:t>mieli, </a:t>
            </a:r>
            <a:r>
              <a:rPr dirty="0" sz="1100" spc="-5">
                <a:latin typeface="Calibri"/>
                <a:cs typeface="Calibri"/>
              </a:rPr>
              <a:t>rozpocznij przygotowanie </a:t>
            </a:r>
            <a:r>
              <a:rPr dirty="0" sz="1100">
                <a:latin typeface="Calibri"/>
                <a:cs typeface="Calibri"/>
              </a:rPr>
              <a:t>od </a:t>
            </a:r>
            <a:r>
              <a:rPr dirty="0" sz="1100" spc="-5">
                <a:latin typeface="Calibri"/>
                <a:cs typeface="Calibri"/>
              </a:rPr>
              <a:t>mojej  </a:t>
            </a:r>
            <a:r>
              <a:rPr dirty="0" sz="1100" b="1">
                <a:latin typeface="Calibri"/>
                <a:cs typeface="Calibri"/>
              </a:rPr>
              <a:t>FORMUŁY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5K</a:t>
            </a:r>
            <a:r>
              <a:rPr dirty="0" sz="110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 spc="-5">
                <a:latin typeface="Calibri"/>
                <a:cs typeface="Calibri"/>
              </a:rPr>
              <a:t>To proste narzędzie pomoże Ci poukładać </a:t>
            </a:r>
            <a:r>
              <a:rPr dirty="0" sz="1100">
                <a:latin typeface="Calibri"/>
                <a:cs typeface="Calibri"/>
              </a:rPr>
              <a:t>sobie w głowie </a:t>
            </a:r>
            <a:r>
              <a:rPr dirty="0" sz="1100" spc="-5">
                <a:latin typeface="Calibri"/>
                <a:cs typeface="Calibri"/>
              </a:rPr>
              <a:t>najważniejsze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sprawy.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Calibri"/>
              <a:cs typeface="Calibri"/>
            </a:endParaRPr>
          </a:p>
          <a:p>
            <a:pPr marL="12700" marR="857250">
              <a:lnSpc>
                <a:spcPct val="108400"/>
              </a:lnSpc>
              <a:spcBef>
                <a:spcPts val="5"/>
              </a:spcBef>
            </a:pPr>
            <a:r>
              <a:rPr dirty="0" sz="1100" spc="-5" b="1">
                <a:latin typeface="Calibri"/>
                <a:cs typeface="Calibri"/>
              </a:rPr>
              <a:t>Formuła </a:t>
            </a:r>
            <a:r>
              <a:rPr dirty="0" sz="1100" b="1">
                <a:latin typeface="Calibri"/>
                <a:cs typeface="Calibri"/>
              </a:rPr>
              <a:t>5K </a:t>
            </a:r>
            <a:r>
              <a:rPr dirty="0" sz="1100" spc="-5" b="1">
                <a:latin typeface="Calibri"/>
                <a:cs typeface="Calibri"/>
              </a:rPr>
              <a:t>to </a:t>
            </a:r>
            <a:r>
              <a:rPr dirty="0" sz="1100" b="1">
                <a:latin typeface="Calibri"/>
                <a:cs typeface="Calibri"/>
              </a:rPr>
              <a:t>nie </a:t>
            </a:r>
            <a:r>
              <a:rPr dirty="0" sz="1100" spc="-10" b="1">
                <a:latin typeface="Calibri"/>
                <a:cs typeface="Calibri"/>
              </a:rPr>
              <a:t>struktura prezentacji </a:t>
            </a:r>
            <a:r>
              <a:rPr dirty="0" sz="1100" spc="-60">
                <a:latin typeface="Calibri"/>
                <a:cs typeface="Calibri"/>
              </a:rPr>
              <a:t>.To </a:t>
            </a:r>
            <a:r>
              <a:rPr dirty="0" sz="1100" spc="-15">
                <a:latin typeface="Calibri"/>
                <a:cs typeface="Calibri"/>
              </a:rPr>
              <a:t>Twoja </a:t>
            </a:r>
            <a:r>
              <a:rPr dirty="0" sz="1100" spc="-10" b="1">
                <a:latin typeface="Calibri"/>
                <a:cs typeface="Calibri"/>
              </a:rPr>
              <a:t>analiza </a:t>
            </a:r>
            <a:r>
              <a:rPr dirty="0" sz="1100" spc="-5" b="1">
                <a:latin typeface="Calibri"/>
                <a:cs typeface="Calibri"/>
              </a:rPr>
              <a:t>sytuacji, </a:t>
            </a:r>
            <a:r>
              <a:rPr dirty="0" sz="1100" spc="-15" b="1">
                <a:latin typeface="Calibri"/>
                <a:cs typeface="Calibri"/>
              </a:rPr>
              <a:t>Twoje </a:t>
            </a:r>
            <a:r>
              <a:rPr dirty="0" sz="1100" spc="-5" b="1">
                <a:latin typeface="Calibri"/>
                <a:cs typeface="Calibri"/>
              </a:rPr>
              <a:t>wejście </a:t>
            </a:r>
            <a:r>
              <a:rPr dirty="0" sz="1100" b="1">
                <a:latin typeface="Calibri"/>
                <a:cs typeface="Calibri"/>
              </a:rPr>
              <a:t>w  </a:t>
            </a:r>
            <a:r>
              <a:rPr dirty="0" sz="1100" spc="-5" b="1">
                <a:latin typeface="Calibri"/>
                <a:cs typeface="Calibri"/>
              </a:rPr>
              <a:t>głąb.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algn="just" marL="12700" marR="5080">
              <a:lnSpc>
                <a:spcPct val="108200"/>
              </a:lnSpc>
              <a:spcBef>
                <a:spcPts val="815"/>
              </a:spcBef>
            </a:pPr>
            <a:r>
              <a:rPr dirty="0" sz="1100">
                <a:latin typeface="Calibri"/>
                <a:cs typeface="Calibri"/>
              </a:rPr>
              <a:t>Niestety </a:t>
            </a:r>
            <a:r>
              <a:rPr dirty="0" sz="1100" spc="-5">
                <a:latin typeface="Calibri"/>
                <a:cs typeface="Calibri"/>
              </a:rPr>
              <a:t>większość prezentacji porusza się po powierzchni, albo po płyciźnie. </a:t>
            </a:r>
            <a:r>
              <a:rPr dirty="0" sz="1100">
                <a:latin typeface="Calibri"/>
                <a:cs typeface="Calibri"/>
              </a:rPr>
              <a:t>I </a:t>
            </a:r>
            <a:r>
              <a:rPr dirty="0" sz="1100" spc="-5">
                <a:latin typeface="Calibri"/>
                <a:cs typeface="Calibri"/>
              </a:rPr>
              <a:t>dlatego właśnie  odbiorcy wychodzą nieporuszeni, nic ich </a:t>
            </a:r>
            <a:r>
              <a:rPr dirty="0" sz="1100">
                <a:latin typeface="Calibri"/>
                <a:cs typeface="Calibri"/>
              </a:rPr>
              <a:t>nie </a:t>
            </a:r>
            <a:r>
              <a:rPr dirty="0" sz="1100" spc="-5">
                <a:latin typeface="Calibri"/>
                <a:cs typeface="Calibri"/>
              </a:rPr>
              <a:t>dotyka, </a:t>
            </a:r>
            <a:r>
              <a:rPr dirty="0" sz="1100">
                <a:latin typeface="Calibri"/>
                <a:cs typeface="Calibri"/>
              </a:rPr>
              <a:t>nie </a:t>
            </a:r>
            <a:r>
              <a:rPr dirty="0" sz="1100" spc="-15">
                <a:latin typeface="Calibri"/>
                <a:cs typeface="Calibri"/>
              </a:rPr>
              <a:t>pociąga, </a:t>
            </a:r>
            <a:r>
              <a:rPr dirty="0" sz="1100">
                <a:latin typeface="Calibri"/>
                <a:cs typeface="Calibri"/>
              </a:rPr>
              <a:t>nie </a:t>
            </a:r>
            <a:r>
              <a:rPr dirty="0" sz="1100" spc="-5">
                <a:latin typeface="Calibri"/>
                <a:cs typeface="Calibri"/>
              </a:rPr>
              <a:t>fascynuje. Wychodzą </a:t>
            </a:r>
            <a:r>
              <a:rPr dirty="0" sz="1100">
                <a:latin typeface="Calibri"/>
                <a:cs typeface="Calibri"/>
              </a:rPr>
              <a:t>i  zapominają </a:t>
            </a:r>
            <a:r>
              <a:rPr dirty="0" sz="1100" spc="-10">
                <a:latin typeface="Calibri"/>
                <a:cs typeface="Calibri"/>
              </a:rPr>
              <a:t>po </a:t>
            </a:r>
            <a:r>
              <a:rPr dirty="0" sz="1100" spc="-5">
                <a:latin typeface="Calibri"/>
                <a:cs typeface="Calibri"/>
              </a:rPr>
              <a:t>chwili, że </a:t>
            </a:r>
            <a:r>
              <a:rPr dirty="0" sz="1100">
                <a:latin typeface="Calibri"/>
                <a:cs typeface="Calibri"/>
              </a:rPr>
              <a:t>w </a:t>
            </a:r>
            <a:r>
              <a:rPr dirty="0" sz="1100" spc="-5">
                <a:latin typeface="Calibri"/>
                <a:cs typeface="Calibri"/>
              </a:rPr>
              <a:t>ogóle do nich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mówiłeś.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Calibri"/>
              <a:cs typeface="Calibri"/>
            </a:endParaRPr>
          </a:p>
          <a:p>
            <a:pPr marL="12700" marR="69215">
              <a:lnSpc>
                <a:spcPct val="108600"/>
              </a:lnSpc>
              <a:spcBef>
                <a:spcPts val="5"/>
              </a:spcBef>
            </a:pPr>
            <a:r>
              <a:rPr dirty="0" sz="1100">
                <a:latin typeface="Calibri"/>
                <a:cs typeface="Calibri"/>
              </a:rPr>
              <a:t>Dziś </a:t>
            </a:r>
            <a:r>
              <a:rPr dirty="0" sz="1100" spc="-5">
                <a:latin typeface="Calibri"/>
                <a:cs typeface="Calibri"/>
              </a:rPr>
              <a:t>wielcy </a:t>
            </a:r>
            <a:r>
              <a:rPr dirty="0" sz="1100" spc="-20">
                <a:latin typeface="Calibri"/>
                <a:cs typeface="Calibri"/>
              </a:rPr>
              <a:t>mówcy, </a:t>
            </a:r>
            <a:r>
              <a:rPr dirty="0" sz="1100" spc="-5">
                <a:latin typeface="Calibri"/>
                <a:cs typeface="Calibri"/>
              </a:rPr>
              <a:t>świadomi prezenterzy potrafią zarażać swoją wizją, „wciągać do </a:t>
            </a:r>
            <a:r>
              <a:rPr dirty="0" sz="1100">
                <a:latin typeface="Calibri"/>
                <a:cs typeface="Calibri"/>
              </a:rPr>
              <a:t>swojej </a:t>
            </a:r>
            <a:r>
              <a:rPr dirty="0" sz="1100" spc="-5">
                <a:latin typeface="Calibri"/>
                <a:cs typeface="Calibri"/>
              </a:rPr>
              <a:t>gry”.  </a:t>
            </a:r>
            <a:r>
              <a:rPr dirty="0" sz="1100">
                <a:latin typeface="Calibri"/>
                <a:cs typeface="Calibri"/>
              </a:rPr>
              <a:t>Jeśli chcesz </a:t>
            </a:r>
            <a:r>
              <a:rPr dirty="0" sz="1100" spc="-5">
                <a:latin typeface="Calibri"/>
                <a:cs typeface="Calibri"/>
              </a:rPr>
              <a:t>być </a:t>
            </a:r>
            <a:r>
              <a:rPr dirty="0" sz="1100">
                <a:latin typeface="Calibri"/>
                <a:cs typeface="Calibri"/>
              </a:rPr>
              <a:t>właśnie </a:t>
            </a:r>
            <a:r>
              <a:rPr dirty="0" sz="1100" spc="-5">
                <a:latin typeface="Calibri"/>
                <a:cs typeface="Calibri"/>
              </a:rPr>
              <a:t>takim </a:t>
            </a:r>
            <a:r>
              <a:rPr dirty="0" sz="1100">
                <a:latin typeface="Calibri"/>
                <a:cs typeface="Calibri"/>
              </a:rPr>
              <a:t>mówcą - </a:t>
            </a:r>
            <a:r>
              <a:rPr dirty="0" sz="1100" spc="-5">
                <a:latin typeface="Calibri"/>
                <a:cs typeface="Calibri"/>
              </a:rPr>
              <a:t>„wypłyń na głębię”. Przyjrzyj się </a:t>
            </a:r>
            <a:r>
              <a:rPr dirty="0" sz="1100">
                <a:latin typeface="Calibri"/>
                <a:cs typeface="Calibri"/>
              </a:rPr>
              <a:t>sobie i </a:t>
            </a:r>
            <a:r>
              <a:rPr dirty="0" sz="1100" spc="-5">
                <a:latin typeface="Calibri"/>
                <a:cs typeface="Calibri"/>
              </a:rPr>
              <a:t>swoim odbiorcom. 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przede wszystkim </a:t>
            </a:r>
            <a:r>
              <a:rPr dirty="0" sz="1100">
                <a:latin typeface="Calibri"/>
                <a:cs typeface="Calibri"/>
              </a:rPr>
              <a:t>określ </a:t>
            </a:r>
            <a:r>
              <a:rPr dirty="0" sz="1100" spc="-5">
                <a:latin typeface="Calibri"/>
                <a:cs typeface="Calibri"/>
              </a:rPr>
              <a:t>swoje </a:t>
            </a:r>
            <a:r>
              <a:rPr dirty="0" sz="1100">
                <a:latin typeface="Calibri"/>
                <a:cs typeface="Calibri"/>
              </a:rPr>
              <a:t>PO </a:t>
            </a:r>
            <a:r>
              <a:rPr dirty="0" sz="1100" spc="-5">
                <a:latin typeface="Calibri"/>
                <a:cs typeface="Calibri"/>
              </a:rPr>
              <a:t>CO? </a:t>
            </a:r>
            <a:r>
              <a:rPr dirty="0" sz="1100">
                <a:latin typeface="Calibri"/>
                <a:cs typeface="Calibri"/>
              </a:rPr>
              <a:t>i </a:t>
            </a:r>
            <a:r>
              <a:rPr dirty="0" sz="1100" spc="-5">
                <a:latin typeface="Calibri"/>
                <a:cs typeface="Calibri"/>
              </a:rPr>
              <a:t>podążaj </a:t>
            </a:r>
            <a:r>
              <a:rPr dirty="0" sz="1100">
                <a:latin typeface="Calibri"/>
                <a:cs typeface="Calibri"/>
              </a:rPr>
              <a:t>za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nim.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5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W </a:t>
            </a:r>
            <a:r>
              <a:rPr dirty="0" sz="1100" spc="-5">
                <a:latin typeface="Calibri"/>
                <a:cs typeface="Calibri"/>
              </a:rPr>
              <a:t>tym pomoże Ci moja Formuła </a:t>
            </a:r>
            <a:r>
              <a:rPr dirty="0" sz="1100">
                <a:latin typeface="Calibri"/>
                <a:cs typeface="Calibri"/>
              </a:rPr>
              <a:t>5K. Krok </a:t>
            </a:r>
            <a:r>
              <a:rPr dirty="0" sz="1100" spc="-5">
                <a:latin typeface="Calibri"/>
                <a:cs typeface="Calibri"/>
              </a:rPr>
              <a:t>po kroku </a:t>
            </a:r>
            <a:r>
              <a:rPr dirty="0" sz="1100">
                <a:latin typeface="Calibri"/>
                <a:cs typeface="Calibri"/>
              </a:rPr>
              <a:t>“wejdziesz w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głąb”.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00225" y="5711608"/>
            <a:ext cx="3937000" cy="3924300"/>
          </a:xfrm>
          <a:custGeom>
            <a:avLst/>
            <a:gdLst/>
            <a:ahLst/>
            <a:cxnLst/>
            <a:rect l="l" t="t" r="r" b="b"/>
            <a:pathLst>
              <a:path w="3937000" h="3924300">
                <a:moveTo>
                  <a:pt x="0" y="3924300"/>
                </a:moveTo>
                <a:lnTo>
                  <a:pt x="3937000" y="3924300"/>
                </a:lnTo>
                <a:lnTo>
                  <a:pt x="3937000" y="0"/>
                </a:lnTo>
                <a:lnTo>
                  <a:pt x="0" y="0"/>
                </a:lnTo>
                <a:lnTo>
                  <a:pt x="0" y="3924300"/>
                </a:lnTo>
                <a:close/>
              </a:path>
            </a:pathLst>
          </a:custGeom>
          <a:ln w="12700">
            <a:solidFill>
              <a:srgbClr val="52575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232914" y="5892846"/>
            <a:ext cx="1940560" cy="2850515"/>
          </a:xfrm>
          <a:prstGeom prst="rect">
            <a:avLst/>
          </a:prstGeom>
        </p:spPr>
        <p:txBody>
          <a:bodyPr wrap="square" lIns="0" tIns="21462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89"/>
              </a:spcBef>
              <a:tabLst>
                <a:tab pos="1612265" algn="l"/>
              </a:tabLst>
            </a:pPr>
            <a:r>
              <a:rPr dirty="0" sz="2300" spc="-15" b="1">
                <a:latin typeface="Calibri"/>
                <a:cs typeface="Calibri"/>
              </a:rPr>
              <a:t>F</a:t>
            </a:r>
            <a:r>
              <a:rPr dirty="0" sz="2300" spc="-5" b="1">
                <a:latin typeface="Calibri"/>
                <a:cs typeface="Calibri"/>
              </a:rPr>
              <a:t>ORMUŁ</a:t>
            </a:r>
            <a:r>
              <a:rPr dirty="0" sz="2300" b="1">
                <a:latin typeface="Calibri"/>
                <a:cs typeface="Calibri"/>
              </a:rPr>
              <a:t>A</a:t>
            </a:r>
            <a:r>
              <a:rPr dirty="0" sz="2300" b="1">
                <a:latin typeface="Calibri"/>
                <a:cs typeface="Calibri"/>
              </a:rPr>
              <a:t>	</a:t>
            </a:r>
            <a:r>
              <a:rPr dirty="0" sz="2400" spc="-55" b="1">
                <a:solidFill>
                  <a:srgbClr val="FF2500"/>
                </a:solidFill>
                <a:latin typeface="Calibri"/>
                <a:cs typeface="Calibri"/>
              </a:rPr>
              <a:t>5</a:t>
            </a:r>
            <a:r>
              <a:rPr dirty="0" sz="2400" b="1">
                <a:solidFill>
                  <a:srgbClr val="FF2500"/>
                </a:solidFill>
                <a:latin typeface="Calibri"/>
                <a:cs typeface="Calibri"/>
              </a:rPr>
              <a:t>K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30"/>
              </a:spcBef>
            </a:pPr>
            <a:r>
              <a:rPr dirty="0" sz="2300" b="1">
                <a:solidFill>
                  <a:srgbClr val="FF2500"/>
                </a:solidFill>
                <a:latin typeface="Calibri"/>
                <a:cs typeface="Calibri"/>
              </a:rPr>
              <a:t>K</a:t>
            </a:r>
            <a:r>
              <a:rPr dirty="0" sz="2300" b="1">
                <a:latin typeface="Calibri"/>
                <a:cs typeface="Calibri"/>
              </a:rPr>
              <a:t>IERUNEK</a:t>
            </a:r>
            <a:r>
              <a:rPr dirty="0" sz="2300" spc="-95" b="1">
                <a:latin typeface="Calibri"/>
                <a:cs typeface="Calibri"/>
              </a:rPr>
              <a:t> </a:t>
            </a:r>
            <a:r>
              <a:rPr dirty="0" sz="2300" spc="-30" b="1">
                <a:solidFill>
                  <a:srgbClr val="FF2500"/>
                </a:solidFill>
                <a:latin typeface="Calibri"/>
                <a:cs typeface="Calibri"/>
              </a:rPr>
              <a:t>K</a:t>
            </a:r>
            <a:r>
              <a:rPr dirty="0" sz="2300" spc="-30" b="1">
                <a:latin typeface="Calibri"/>
                <a:cs typeface="Calibri"/>
              </a:rPr>
              <a:t>TO?</a:t>
            </a:r>
            <a:endParaRPr sz="2300">
              <a:latin typeface="Calibri"/>
              <a:cs typeface="Calibri"/>
            </a:endParaRPr>
          </a:p>
          <a:p>
            <a:pPr marR="411480">
              <a:lnSpc>
                <a:spcPct val="153300"/>
              </a:lnSpc>
              <a:spcBef>
                <a:spcPts val="785"/>
              </a:spcBef>
            </a:pPr>
            <a:r>
              <a:rPr dirty="0" sz="2300" spc="-25" b="1">
                <a:solidFill>
                  <a:srgbClr val="FF2500"/>
                </a:solidFill>
                <a:latin typeface="Calibri"/>
                <a:cs typeface="Calibri"/>
              </a:rPr>
              <a:t>K</a:t>
            </a:r>
            <a:r>
              <a:rPr dirty="0" sz="2300" spc="-25" b="1">
                <a:latin typeface="Calibri"/>
                <a:cs typeface="Calibri"/>
              </a:rPr>
              <a:t>OMU?  </a:t>
            </a:r>
            <a:r>
              <a:rPr dirty="0" sz="2300" spc="-25" b="1">
                <a:solidFill>
                  <a:srgbClr val="FF2500"/>
                </a:solidFill>
                <a:latin typeface="Calibri"/>
                <a:cs typeface="Calibri"/>
              </a:rPr>
              <a:t>K</a:t>
            </a:r>
            <a:r>
              <a:rPr dirty="0" sz="2300" spc="-25" b="1">
                <a:latin typeface="Calibri"/>
                <a:cs typeface="Calibri"/>
              </a:rPr>
              <a:t>ORZYŚCI  </a:t>
            </a:r>
            <a:r>
              <a:rPr dirty="0" sz="2300" spc="-100" b="1">
                <a:solidFill>
                  <a:srgbClr val="FF2500"/>
                </a:solidFill>
                <a:latin typeface="Calibri"/>
                <a:cs typeface="Calibri"/>
              </a:rPr>
              <a:t>K</a:t>
            </a:r>
            <a:r>
              <a:rPr dirty="0" sz="2300" spc="-5" b="1">
                <a:latin typeface="Calibri"/>
                <a:cs typeface="Calibri"/>
              </a:rPr>
              <a:t>OMUN</a:t>
            </a:r>
            <a:r>
              <a:rPr dirty="0" sz="2300" spc="-10" b="1">
                <a:latin typeface="Calibri"/>
                <a:cs typeface="Calibri"/>
              </a:rPr>
              <a:t>I</a:t>
            </a:r>
            <a:r>
              <a:rPr dirty="0" sz="2300" b="1">
                <a:latin typeface="Calibri"/>
                <a:cs typeface="Calibri"/>
              </a:rPr>
              <a:t>K</a:t>
            </a:r>
            <a:r>
              <a:rPr dirty="0" sz="2300" spc="-185" b="1">
                <a:latin typeface="Calibri"/>
                <a:cs typeface="Calibri"/>
              </a:rPr>
              <a:t>A</a:t>
            </a:r>
            <a:r>
              <a:rPr dirty="0" sz="2300" b="1">
                <a:latin typeface="Calibri"/>
                <a:cs typeface="Calibri"/>
              </a:rPr>
              <a:t>T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4384" y="844041"/>
            <a:ext cx="6202680" cy="32848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8140" indent="-229235">
              <a:lnSpc>
                <a:spcPts val="1625"/>
              </a:lnSpc>
              <a:buSzPct val="190909"/>
              <a:buAutoNum type="arabicPeriod"/>
              <a:tabLst>
                <a:tab pos="358775" algn="l"/>
              </a:tabLst>
            </a:pPr>
            <a:r>
              <a:rPr dirty="0" sz="1100" spc="-5" b="1">
                <a:solidFill>
                  <a:srgbClr val="FF2500"/>
                </a:solidFill>
                <a:latin typeface="Calibri"/>
                <a:cs typeface="Calibri"/>
              </a:rPr>
              <a:t>KIERUNEK </a:t>
            </a:r>
            <a:r>
              <a:rPr dirty="0" sz="1100" b="1">
                <a:solidFill>
                  <a:srgbClr val="FF2500"/>
                </a:solidFill>
                <a:latin typeface="Calibri"/>
                <a:cs typeface="Calibri"/>
              </a:rPr>
              <a:t>- </a:t>
            </a:r>
            <a:r>
              <a:rPr dirty="0" sz="1100" spc="-5" b="1">
                <a:solidFill>
                  <a:srgbClr val="FF2500"/>
                </a:solidFill>
                <a:latin typeface="Calibri"/>
                <a:cs typeface="Calibri"/>
              </a:rPr>
              <a:t>od </a:t>
            </a:r>
            <a:r>
              <a:rPr dirty="0" sz="1100" b="1">
                <a:solidFill>
                  <a:srgbClr val="FF2500"/>
                </a:solidFill>
                <a:latin typeface="Calibri"/>
                <a:cs typeface="Calibri"/>
              </a:rPr>
              <a:t>tematu do CELU - PO</a:t>
            </a:r>
            <a:r>
              <a:rPr dirty="0" sz="1100" spc="-95" b="1">
                <a:solidFill>
                  <a:srgbClr val="FF2500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FF2500"/>
                </a:solidFill>
                <a:latin typeface="Calibri"/>
                <a:cs typeface="Calibri"/>
              </a:rPr>
              <a:t>CO?</a:t>
            </a:r>
            <a:endParaRPr sz="1100">
              <a:latin typeface="Calibri"/>
              <a:cs typeface="Calibri"/>
            </a:endParaRPr>
          </a:p>
          <a:p>
            <a:pPr lvl="1" marL="586740" indent="-229235">
              <a:lnSpc>
                <a:spcPct val="100000"/>
              </a:lnSpc>
              <a:spcBef>
                <a:spcPts val="770"/>
              </a:spcBef>
              <a:buFont typeface="Courier New"/>
              <a:buChar char="o"/>
              <a:tabLst>
                <a:tab pos="586740" algn="l"/>
                <a:tab pos="587375" algn="l"/>
              </a:tabLst>
            </a:pPr>
            <a:r>
              <a:rPr dirty="0" sz="1100">
                <a:latin typeface="Arial"/>
                <a:cs typeface="Arial"/>
              </a:rPr>
              <a:t>PO </a:t>
            </a:r>
            <a:r>
              <a:rPr dirty="0" sz="1100" spc="-10">
                <a:latin typeface="Arial"/>
                <a:cs typeface="Arial"/>
              </a:rPr>
              <a:t>CO </a:t>
            </a:r>
            <a:r>
              <a:rPr dirty="0" sz="1100" spc="-5">
                <a:latin typeface="Arial"/>
                <a:cs typeface="Arial"/>
              </a:rPr>
              <a:t>chcesz 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tym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mówić?</a:t>
            </a:r>
            <a:endParaRPr sz="1100">
              <a:latin typeface="Arial"/>
              <a:cs typeface="Arial"/>
            </a:endParaRPr>
          </a:p>
          <a:p>
            <a:pPr lvl="1" marL="586740" indent="-229235">
              <a:lnSpc>
                <a:spcPct val="100000"/>
              </a:lnSpc>
              <a:spcBef>
                <a:spcPts val="575"/>
              </a:spcBef>
              <a:buFont typeface="Courier New"/>
              <a:buChar char="o"/>
              <a:tabLst>
                <a:tab pos="586740" algn="l"/>
                <a:tab pos="587375" algn="l"/>
              </a:tabLst>
            </a:pPr>
            <a:r>
              <a:rPr dirty="0" sz="1100">
                <a:latin typeface="Arial"/>
                <a:cs typeface="Arial"/>
              </a:rPr>
              <a:t>PO </a:t>
            </a:r>
            <a:r>
              <a:rPr dirty="0" sz="1100" spc="-10">
                <a:latin typeface="Arial"/>
                <a:cs typeface="Arial"/>
              </a:rPr>
              <a:t>CO </a:t>
            </a:r>
            <a:r>
              <a:rPr dirty="0" sz="1100" spc="-5">
                <a:latin typeface="Arial"/>
                <a:cs typeface="Arial"/>
              </a:rPr>
              <a:t>się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spotykamy?</a:t>
            </a:r>
            <a:endParaRPr sz="1100">
              <a:latin typeface="Arial"/>
              <a:cs typeface="Arial"/>
            </a:endParaRPr>
          </a:p>
          <a:p>
            <a:pPr lvl="1" marL="586740" indent="-229235">
              <a:lnSpc>
                <a:spcPct val="100000"/>
              </a:lnSpc>
              <a:spcBef>
                <a:spcPts val="565"/>
              </a:spcBef>
              <a:buFont typeface="Courier New"/>
              <a:buChar char="o"/>
              <a:tabLst>
                <a:tab pos="586740" algn="l"/>
                <a:tab pos="587375" algn="l"/>
              </a:tabLst>
            </a:pPr>
            <a:r>
              <a:rPr dirty="0" sz="1100">
                <a:latin typeface="Arial"/>
                <a:cs typeface="Arial"/>
              </a:rPr>
              <a:t>co </a:t>
            </a:r>
            <a:r>
              <a:rPr dirty="0" sz="1100" spc="-5">
                <a:latin typeface="Arial"/>
                <a:cs typeface="Arial"/>
              </a:rPr>
              <a:t>konkretnie chcesz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osiągnąć?</a:t>
            </a:r>
            <a:endParaRPr sz="1100">
              <a:latin typeface="Arial"/>
              <a:cs typeface="Arial"/>
            </a:endParaRPr>
          </a:p>
          <a:p>
            <a:pPr lvl="1" marL="586740" indent="-229235">
              <a:lnSpc>
                <a:spcPct val="100000"/>
              </a:lnSpc>
              <a:spcBef>
                <a:spcPts val="575"/>
              </a:spcBef>
              <a:buFont typeface="Courier New"/>
              <a:buChar char="o"/>
              <a:tabLst>
                <a:tab pos="586740" algn="l"/>
                <a:tab pos="587375" algn="l"/>
              </a:tabLst>
            </a:pPr>
            <a:r>
              <a:rPr dirty="0" sz="1100">
                <a:latin typeface="Arial"/>
                <a:cs typeface="Arial"/>
              </a:rPr>
              <a:t>co </a:t>
            </a:r>
            <a:r>
              <a:rPr dirty="0" sz="1100" spc="5">
                <a:latin typeface="Arial"/>
                <a:cs typeface="Arial"/>
              </a:rPr>
              <a:t>ma </a:t>
            </a:r>
            <a:r>
              <a:rPr dirty="0" sz="1100">
                <a:latin typeface="Arial"/>
                <a:cs typeface="Arial"/>
              </a:rPr>
              <a:t>z </a:t>
            </a:r>
            <a:r>
              <a:rPr dirty="0" sz="1100" spc="-5">
                <a:latin typeface="Arial"/>
                <a:cs typeface="Arial"/>
              </a:rPr>
              <a:t>tego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wyniknąć?</a:t>
            </a:r>
            <a:endParaRPr sz="1100">
              <a:latin typeface="Arial"/>
              <a:cs typeface="Arial"/>
            </a:endParaRPr>
          </a:p>
          <a:p>
            <a:pPr lvl="1" marL="586740" indent="-229235">
              <a:lnSpc>
                <a:spcPct val="100000"/>
              </a:lnSpc>
              <a:spcBef>
                <a:spcPts val="575"/>
              </a:spcBef>
              <a:buFont typeface="Courier New"/>
              <a:buChar char="o"/>
              <a:tabLst>
                <a:tab pos="586740" algn="l"/>
                <a:tab pos="587375" algn="l"/>
              </a:tabLst>
            </a:pPr>
            <a:r>
              <a:rPr dirty="0" sz="1100">
                <a:latin typeface="Arial"/>
                <a:cs typeface="Arial"/>
              </a:rPr>
              <a:t>co </a:t>
            </a:r>
            <a:r>
              <a:rPr dirty="0" sz="1100" spc="5">
                <a:latin typeface="Arial"/>
                <a:cs typeface="Arial"/>
              </a:rPr>
              <a:t>ma </a:t>
            </a:r>
            <a:r>
              <a:rPr dirty="0" sz="1100" spc="-5">
                <a:latin typeface="Arial"/>
                <a:cs typeface="Arial"/>
              </a:rPr>
              <a:t>się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wydarzyć?</a:t>
            </a:r>
            <a:endParaRPr sz="1100">
              <a:latin typeface="Arial"/>
              <a:cs typeface="Arial"/>
            </a:endParaRPr>
          </a:p>
          <a:p>
            <a:pPr lvl="1" marL="586740" indent="-229235">
              <a:lnSpc>
                <a:spcPct val="100000"/>
              </a:lnSpc>
              <a:spcBef>
                <a:spcPts val="580"/>
              </a:spcBef>
              <a:buFont typeface="Courier New"/>
              <a:buChar char="o"/>
              <a:tabLst>
                <a:tab pos="586740" algn="l"/>
                <a:tab pos="587375" algn="l"/>
              </a:tabLst>
            </a:pPr>
            <a:r>
              <a:rPr dirty="0" sz="1100" spc="-5">
                <a:latin typeface="Arial"/>
                <a:cs typeface="Arial"/>
              </a:rPr>
              <a:t>jakie konkretnie działania </a:t>
            </a:r>
            <a:r>
              <a:rPr dirty="0" sz="1100">
                <a:latin typeface="Arial"/>
                <a:cs typeface="Arial"/>
              </a:rPr>
              <a:t>mają </a:t>
            </a:r>
            <a:r>
              <a:rPr dirty="0" sz="1100" spc="-5">
                <a:latin typeface="Arial"/>
                <a:cs typeface="Arial"/>
              </a:rPr>
              <a:t>podjąć twoi odbiorcy?</a:t>
            </a:r>
            <a:endParaRPr sz="1100">
              <a:latin typeface="Arial"/>
              <a:cs typeface="Arial"/>
            </a:endParaRPr>
          </a:p>
          <a:p>
            <a:pPr lvl="1" marL="586740" indent="-229235">
              <a:lnSpc>
                <a:spcPct val="100000"/>
              </a:lnSpc>
              <a:spcBef>
                <a:spcPts val="575"/>
              </a:spcBef>
              <a:buFont typeface="Courier New"/>
              <a:buChar char="o"/>
              <a:tabLst>
                <a:tab pos="586740" algn="l"/>
                <a:tab pos="587375" algn="l"/>
              </a:tabLst>
            </a:pPr>
            <a:r>
              <a:rPr dirty="0" sz="1100">
                <a:latin typeface="Arial"/>
                <a:cs typeface="Arial"/>
              </a:rPr>
              <a:t>co </a:t>
            </a:r>
            <a:r>
              <a:rPr dirty="0" sz="1100" spc="-5">
                <a:latin typeface="Arial"/>
                <a:cs typeface="Arial"/>
              </a:rPr>
              <a:t>konkretnie, kiedy </a:t>
            </a:r>
            <a:r>
              <a:rPr dirty="0" sz="1100">
                <a:latin typeface="Arial"/>
                <a:cs typeface="Arial"/>
              </a:rPr>
              <a:t>i jak </a:t>
            </a:r>
            <a:r>
              <a:rPr dirty="0" sz="1100" spc="-5">
                <a:latin typeface="Arial"/>
                <a:cs typeface="Arial"/>
              </a:rPr>
              <a:t>mają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zrobić?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011732" y="4594326"/>
            <a:ext cx="6037580" cy="4567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ts val="1664"/>
              </a:lnSpc>
              <a:buSzPct val="190909"/>
              <a:buAutoNum type="arabicPeriod" startAt="2"/>
              <a:tabLst>
                <a:tab pos="241300" algn="l"/>
              </a:tabLst>
            </a:pPr>
            <a:r>
              <a:rPr dirty="0" sz="1100" spc="-10" b="1">
                <a:solidFill>
                  <a:srgbClr val="FF2500"/>
                </a:solidFill>
                <a:latin typeface="Calibri"/>
                <a:cs typeface="Calibri"/>
              </a:rPr>
              <a:t>K</a:t>
            </a:r>
            <a:r>
              <a:rPr dirty="0" sz="1100" spc="-10" b="1">
                <a:latin typeface="Calibri"/>
                <a:cs typeface="Calibri"/>
              </a:rPr>
              <a:t>TO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?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70"/>
              </a:lnSpc>
            </a:pPr>
            <a:r>
              <a:rPr dirty="0" sz="1100" spc="-10" b="1">
                <a:latin typeface="Calibri"/>
                <a:cs typeface="Calibri"/>
              </a:rPr>
              <a:t>WIARYGODNOŚĆ </a:t>
            </a:r>
            <a:r>
              <a:rPr dirty="0" sz="1100" b="1">
                <a:latin typeface="Calibri"/>
                <a:cs typeface="Calibri"/>
              </a:rPr>
              <a:t>I </a:t>
            </a:r>
            <a:r>
              <a:rPr dirty="0" sz="1100" spc="-10" b="1">
                <a:latin typeface="Calibri"/>
                <a:cs typeface="Calibri"/>
              </a:rPr>
              <a:t>AUTENTYCZNOŚĆ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MÓWCY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 spc="-10">
                <a:latin typeface="Calibri"/>
                <a:cs typeface="Calibri"/>
              </a:rPr>
              <a:t>Zastanów </a:t>
            </a:r>
            <a:r>
              <a:rPr dirty="0" sz="1100" spc="-5">
                <a:latin typeface="Calibri"/>
                <a:cs typeface="Calibri"/>
              </a:rPr>
              <a:t>się, jak treści,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których masz mówić </a:t>
            </a:r>
            <a:r>
              <a:rPr dirty="0" sz="1100" spc="-10">
                <a:latin typeface="Calibri"/>
                <a:cs typeface="Calibri"/>
              </a:rPr>
              <a:t>REZONUJĄ </a:t>
            </a:r>
            <a:r>
              <a:rPr dirty="0" sz="1100">
                <a:latin typeface="Calibri"/>
                <a:cs typeface="Calibri"/>
              </a:rPr>
              <a:t>W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TOBIE:</a:t>
            </a:r>
            <a:endParaRPr sz="11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925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dirty="0" sz="1100">
                <a:latin typeface="Calibri"/>
                <a:cs typeface="Calibri"/>
              </a:rPr>
              <a:t>co </a:t>
            </a:r>
            <a:r>
              <a:rPr dirty="0" sz="1100" spc="-5">
                <a:latin typeface="Calibri"/>
                <a:cs typeface="Calibri"/>
              </a:rPr>
              <a:t>uważasz </a:t>
            </a:r>
            <a:r>
              <a:rPr dirty="0" sz="1100">
                <a:latin typeface="Calibri"/>
                <a:cs typeface="Calibri"/>
              </a:rPr>
              <a:t>za </a:t>
            </a:r>
            <a:r>
              <a:rPr dirty="0" sz="1100" spc="-5">
                <a:latin typeface="Calibri"/>
                <a:cs typeface="Calibri"/>
              </a:rPr>
              <a:t>zgodne </a:t>
            </a:r>
            <a:r>
              <a:rPr dirty="0" sz="1100">
                <a:latin typeface="Calibri"/>
                <a:cs typeface="Calibri"/>
              </a:rPr>
              <a:t>z twoimi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przekonaniami?</a:t>
            </a:r>
            <a:endParaRPr sz="11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25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dirty="0" sz="1100">
                <a:latin typeface="Calibri"/>
                <a:cs typeface="Calibri"/>
              </a:rPr>
              <a:t>co </a:t>
            </a:r>
            <a:r>
              <a:rPr dirty="0" sz="1100" spc="-5">
                <a:latin typeface="Calibri"/>
                <a:cs typeface="Calibri"/>
              </a:rPr>
              <a:t>jest </a:t>
            </a:r>
            <a:r>
              <a:rPr dirty="0" sz="1100" spc="-10">
                <a:latin typeface="Calibri"/>
                <a:cs typeface="Calibri"/>
              </a:rPr>
              <a:t>nie </a:t>
            </a:r>
            <a:r>
              <a:rPr dirty="0" sz="1100" spc="-5">
                <a:latin typeface="Calibri"/>
                <a:cs typeface="Calibri"/>
              </a:rPr>
              <a:t>zgodne </a:t>
            </a:r>
            <a:r>
              <a:rPr dirty="0" sz="1100">
                <a:latin typeface="Calibri"/>
                <a:cs typeface="Calibri"/>
              </a:rPr>
              <a:t>z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tobą?</a:t>
            </a:r>
            <a:endParaRPr sz="11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dirty="0" sz="1100">
                <a:latin typeface="Calibri"/>
                <a:cs typeface="Calibri"/>
              </a:rPr>
              <a:t>co </a:t>
            </a:r>
            <a:r>
              <a:rPr dirty="0" sz="1100" spc="-5">
                <a:latin typeface="Calibri"/>
                <a:cs typeface="Calibri"/>
              </a:rPr>
              <a:t>tak naprawdę czujesz </a:t>
            </a:r>
            <a:r>
              <a:rPr dirty="0" sz="1100">
                <a:latin typeface="Calibri"/>
                <a:cs typeface="Calibri"/>
              </a:rPr>
              <a:t>w związku z </a:t>
            </a:r>
            <a:r>
              <a:rPr dirty="0" sz="1100" spc="-5">
                <a:latin typeface="Calibri"/>
                <a:cs typeface="Calibri"/>
              </a:rPr>
              <a:t>tym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tematem?</a:t>
            </a:r>
            <a:endParaRPr sz="11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15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jakie aspekty tego zagadnienia wywołują </a:t>
            </a:r>
            <a:r>
              <a:rPr dirty="0" sz="1100">
                <a:latin typeface="Calibri"/>
                <a:cs typeface="Calibri"/>
              </a:rPr>
              <a:t>twój </a:t>
            </a:r>
            <a:r>
              <a:rPr dirty="0" sz="1100" spc="-5">
                <a:latin typeface="Calibri"/>
                <a:cs typeface="Calibri"/>
              </a:rPr>
              <a:t>entuzjazm,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pasję?</a:t>
            </a:r>
            <a:endParaRPr sz="11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jakie treści, fakty </a:t>
            </a:r>
            <a:r>
              <a:rPr dirty="0" sz="1100">
                <a:latin typeface="Calibri"/>
                <a:cs typeface="Calibri"/>
              </a:rPr>
              <a:t>wywołują </a:t>
            </a:r>
            <a:r>
              <a:rPr dirty="0" sz="1100" spc="-5">
                <a:latin typeface="Calibri"/>
                <a:cs typeface="Calibri"/>
              </a:rPr>
              <a:t>uśmiech na twojej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twarzy?</a:t>
            </a:r>
            <a:endParaRPr sz="11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25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dirty="0" sz="1100">
                <a:latin typeface="Calibri"/>
                <a:cs typeface="Calibri"/>
              </a:rPr>
              <a:t>z czego </a:t>
            </a:r>
            <a:r>
              <a:rPr dirty="0" sz="1100" spc="-5">
                <a:latin typeface="Calibri"/>
                <a:cs typeface="Calibri"/>
              </a:rPr>
              <a:t>jesteś szczególnie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dumny?</a:t>
            </a:r>
            <a:endParaRPr sz="11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dirty="0" sz="1100">
                <a:latin typeface="Calibri"/>
                <a:cs typeface="Calibri"/>
              </a:rPr>
              <a:t>czego </a:t>
            </a:r>
            <a:r>
              <a:rPr dirty="0" sz="1100" spc="-10">
                <a:latin typeface="Calibri"/>
                <a:cs typeface="Calibri"/>
              </a:rPr>
              <a:t>się </a:t>
            </a:r>
            <a:r>
              <a:rPr dirty="0" sz="1100" spc="-5">
                <a:latin typeface="Calibri"/>
                <a:cs typeface="Calibri"/>
              </a:rPr>
              <a:t>wstydzisz, </a:t>
            </a:r>
            <a:r>
              <a:rPr dirty="0" sz="1100">
                <a:latin typeface="Calibri"/>
                <a:cs typeface="Calibri"/>
              </a:rPr>
              <a:t>co cię </a:t>
            </a:r>
            <a:r>
              <a:rPr dirty="0" sz="1100" spc="-5">
                <a:latin typeface="Calibri"/>
                <a:cs typeface="Calibri"/>
              </a:rPr>
              <a:t>złości?</a:t>
            </a:r>
            <a:endParaRPr sz="11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19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jakie są twoje osobiste interesy związane </a:t>
            </a:r>
            <a:r>
              <a:rPr dirty="0" sz="1100">
                <a:latin typeface="Calibri"/>
                <a:cs typeface="Calibri"/>
              </a:rPr>
              <a:t>z </a:t>
            </a:r>
            <a:r>
              <a:rPr dirty="0" sz="1100" spc="-5">
                <a:latin typeface="Calibri"/>
                <a:cs typeface="Calibri"/>
              </a:rPr>
              <a:t>tym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tematem?</a:t>
            </a:r>
            <a:endParaRPr sz="11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225"/>
              </a:spcBef>
              <a:buFont typeface="Courier New"/>
              <a:buChar char="o"/>
              <a:tabLst>
                <a:tab pos="469265" algn="l"/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jakie </a:t>
            </a:r>
            <a:r>
              <a:rPr dirty="0" sz="1100">
                <a:latin typeface="Calibri"/>
                <a:cs typeface="Calibri"/>
              </a:rPr>
              <a:t>opinie lub </a:t>
            </a:r>
            <a:r>
              <a:rPr dirty="0" sz="1100" spc="-5">
                <a:latin typeface="Calibri"/>
                <a:cs typeface="Calibri"/>
              </a:rPr>
              <a:t>postawy chciałbyś kształtować </a:t>
            </a:r>
            <a:r>
              <a:rPr dirty="0" sz="1100">
                <a:latin typeface="Calibri"/>
                <a:cs typeface="Calibri"/>
              </a:rPr>
              <a:t>w </a:t>
            </a:r>
            <a:r>
              <a:rPr dirty="0" sz="1100" spc="-5">
                <a:latin typeface="Calibri"/>
                <a:cs typeface="Calibri"/>
              </a:rPr>
              <a:t>twoich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słuchaczach?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137160">
              <a:lnSpc>
                <a:spcPct val="100000"/>
              </a:lnSpc>
              <a:spcBef>
                <a:spcPts val="73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37160">
              <a:lnSpc>
                <a:spcPct val="100000"/>
              </a:lnSpc>
              <a:spcBef>
                <a:spcPts val="70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37160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37160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37160">
              <a:lnSpc>
                <a:spcPct val="100000"/>
              </a:lnSpc>
              <a:spcBef>
                <a:spcPts val="70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37160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37160">
              <a:lnSpc>
                <a:spcPct val="100000"/>
              </a:lnSpc>
              <a:spcBef>
                <a:spcPts val="68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3152" y="548741"/>
            <a:ext cx="6107430" cy="6944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9880" indent="-228600">
              <a:lnSpc>
                <a:spcPts val="1645"/>
              </a:lnSpc>
              <a:buSzPct val="190909"/>
              <a:buAutoNum type="arabicPeriod" startAt="3"/>
              <a:tabLst>
                <a:tab pos="309880" algn="l"/>
              </a:tabLst>
            </a:pPr>
            <a:r>
              <a:rPr dirty="0" sz="1100" spc="-5" b="1">
                <a:solidFill>
                  <a:srgbClr val="FF2500"/>
                </a:solidFill>
                <a:latin typeface="Calibri"/>
                <a:cs typeface="Calibri"/>
              </a:rPr>
              <a:t>K</a:t>
            </a:r>
            <a:r>
              <a:rPr dirty="0" sz="1100" spc="-5" b="1">
                <a:latin typeface="Calibri"/>
                <a:cs typeface="Calibri"/>
              </a:rPr>
              <a:t>OMU?</a:t>
            </a:r>
            <a:endParaRPr sz="1100">
              <a:latin typeface="Calibri"/>
              <a:cs typeface="Calibri"/>
            </a:endParaRPr>
          </a:p>
          <a:p>
            <a:pPr marL="81280">
              <a:lnSpc>
                <a:spcPts val="1260"/>
              </a:lnSpc>
            </a:pPr>
            <a:r>
              <a:rPr dirty="0" sz="1100" b="1">
                <a:latin typeface="Calibri"/>
                <a:cs typeface="Calibri"/>
              </a:rPr>
              <a:t>KIM </a:t>
            </a:r>
            <a:r>
              <a:rPr dirty="0" sz="1100" spc="-10" b="1">
                <a:latin typeface="Calibri"/>
                <a:cs typeface="Calibri"/>
              </a:rPr>
              <a:t>BĘDĄ TWOI </a:t>
            </a:r>
            <a:r>
              <a:rPr dirty="0" sz="1100" spc="-5" b="1">
                <a:latin typeface="Calibri"/>
                <a:cs typeface="Calibri"/>
              </a:rPr>
              <a:t>ODBIORCY? </a:t>
            </a:r>
            <a:r>
              <a:rPr dirty="0" sz="1100" spc="-15" b="1">
                <a:latin typeface="Calibri"/>
                <a:cs typeface="Calibri"/>
              </a:rPr>
              <a:t>KOMU </a:t>
            </a:r>
            <a:r>
              <a:rPr dirty="0" sz="1100" spc="-10" b="1">
                <a:latin typeface="Calibri"/>
                <a:cs typeface="Calibri"/>
              </a:rPr>
              <a:t>BĘDZIESZ </a:t>
            </a:r>
            <a:r>
              <a:rPr dirty="0" sz="1100" spc="-15" b="1">
                <a:latin typeface="Calibri"/>
                <a:cs typeface="Calibri"/>
              </a:rPr>
              <a:t>PRZEDSTAWIAŁ SWOJĄ</a:t>
            </a:r>
            <a:r>
              <a:rPr dirty="0" sz="1100" spc="5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HISTORIĘ?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925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>
                <a:latin typeface="Calibri"/>
                <a:cs typeface="Calibri"/>
              </a:rPr>
              <a:t>kim </a:t>
            </a:r>
            <a:r>
              <a:rPr dirty="0" sz="1100" spc="-5">
                <a:latin typeface="Calibri"/>
                <a:cs typeface="Calibri"/>
              </a:rPr>
              <a:t>są </a:t>
            </a:r>
            <a:r>
              <a:rPr dirty="0" sz="1100">
                <a:latin typeface="Calibri"/>
                <a:cs typeface="Calibri"/>
              </a:rPr>
              <a:t>twoi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odbiorcy?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>
                <a:latin typeface="Calibri"/>
                <a:cs typeface="Calibri"/>
              </a:rPr>
              <a:t>czy ich </a:t>
            </a:r>
            <a:r>
              <a:rPr dirty="0" sz="1100" spc="-5">
                <a:latin typeface="Calibri"/>
                <a:cs typeface="Calibri"/>
              </a:rPr>
              <a:t>znasz? </a:t>
            </a:r>
            <a:r>
              <a:rPr dirty="0" sz="1100">
                <a:latin typeface="Calibri"/>
                <a:cs typeface="Calibri"/>
              </a:rPr>
              <a:t>czy </a:t>
            </a:r>
            <a:r>
              <a:rPr dirty="0" sz="1100" spc="-5">
                <a:latin typeface="Calibri"/>
                <a:cs typeface="Calibri"/>
              </a:rPr>
              <a:t>będziesz </a:t>
            </a:r>
            <a:r>
              <a:rPr dirty="0" sz="1100">
                <a:latin typeface="Calibri"/>
                <a:cs typeface="Calibri"/>
              </a:rPr>
              <a:t>ich widział </a:t>
            </a:r>
            <a:r>
              <a:rPr dirty="0" sz="1100" spc="-5">
                <a:latin typeface="Calibri"/>
                <a:cs typeface="Calibri"/>
              </a:rPr>
              <a:t>po </a:t>
            </a:r>
            <a:r>
              <a:rPr dirty="0" sz="1100">
                <a:latin typeface="Calibri"/>
                <a:cs typeface="Calibri"/>
              </a:rPr>
              <a:t>raz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pierwszy?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225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 spc="-5">
                <a:latin typeface="Calibri"/>
                <a:cs typeface="Calibri"/>
              </a:rPr>
              <a:t>ilu </a:t>
            </a:r>
            <a:r>
              <a:rPr dirty="0" sz="1100">
                <a:latin typeface="Calibri"/>
                <a:cs typeface="Calibri"/>
              </a:rPr>
              <a:t>ich</a:t>
            </a:r>
            <a:r>
              <a:rPr dirty="0" sz="1100" spc="-5">
                <a:latin typeface="Calibri"/>
                <a:cs typeface="Calibri"/>
              </a:rPr>
              <a:t> będzie?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>
                <a:latin typeface="Calibri"/>
                <a:cs typeface="Calibri"/>
              </a:rPr>
              <a:t>w </a:t>
            </a:r>
            <a:r>
              <a:rPr dirty="0" sz="1100" spc="-5">
                <a:latin typeface="Calibri"/>
                <a:cs typeface="Calibri"/>
              </a:rPr>
              <a:t>jakim są wieku? </a:t>
            </a:r>
            <a:r>
              <a:rPr dirty="0" sz="1100" spc="-5">
                <a:latin typeface="Arial"/>
                <a:cs typeface="Arial"/>
              </a:rPr>
              <a:t>gdzie mieszkają? kim </a:t>
            </a:r>
            <a:r>
              <a:rPr dirty="0" sz="1100">
                <a:latin typeface="Arial"/>
                <a:cs typeface="Arial"/>
              </a:rPr>
              <a:t>są </a:t>
            </a:r>
            <a:r>
              <a:rPr dirty="0" sz="1100" spc="-5">
                <a:latin typeface="Arial"/>
                <a:cs typeface="Arial"/>
              </a:rPr>
              <a:t>zawodowo?</a:t>
            </a:r>
            <a:endParaRPr sz="1100">
              <a:latin typeface="Arial"/>
              <a:cs typeface="Arial"/>
            </a:endParaRPr>
          </a:p>
          <a:p>
            <a:pPr lvl="1" marL="428625" indent="-229235">
              <a:lnSpc>
                <a:spcPct val="100000"/>
              </a:lnSpc>
              <a:spcBef>
                <a:spcPts val="215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 spc="-5">
                <a:latin typeface="Calibri"/>
                <a:cs typeface="Calibri"/>
              </a:rPr>
              <a:t>jaką </a:t>
            </a:r>
            <a:r>
              <a:rPr dirty="0" sz="1100">
                <a:latin typeface="Calibri"/>
                <a:cs typeface="Calibri"/>
              </a:rPr>
              <a:t>mają </a:t>
            </a:r>
            <a:r>
              <a:rPr dirty="0" sz="1100" spc="-5">
                <a:latin typeface="Calibri"/>
                <a:cs typeface="Calibri"/>
              </a:rPr>
              <a:t>pozycję zawodową? Do czego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aspirują?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>
                <a:latin typeface="Calibri"/>
                <a:cs typeface="Calibri"/>
              </a:rPr>
              <a:t>w </a:t>
            </a:r>
            <a:r>
              <a:rPr dirty="0" sz="1100" spc="-5">
                <a:latin typeface="Calibri"/>
                <a:cs typeface="Calibri"/>
              </a:rPr>
              <a:t>jakiej zależności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jesteście?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225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>
                <a:latin typeface="Calibri"/>
                <a:cs typeface="Calibri"/>
              </a:rPr>
              <a:t>czy będzie </a:t>
            </a:r>
            <a:r>
              <a:rPr dirty="0" sz="1100" spc="-5">
                <a:latin typeface="Calibri"/>
                <a:cs typeface="Calibri"/>
              </a:rPr>
              <a:t>na sali ktoś, kto jest dla ciebie szczególnie ważny?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215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 spc="-5">
                <a:latin typeface="Calibri"/>
                <a:cs typeface="Calibri"/>
              </a:rPr>
              <a:t>jaka jest </a:t>
            </a:r>
            <a:r>
              <a:rPr dirty="0" sz="1100">
                <a:latin typeface="Calibri"/>
                <a:cs typeface="Calibri"/>
              </a:rPr>
              <a:t>ich wiedza </a:t>
            </a:r>
            <a:r>
              <a:rPr dirty="0" sz="1100" spc="-5">
                <a:latin typeface="Calibri"/>
                <a:cs typeface="Calibri"/>
              </a:rPr>
              <a:t>na temat,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którym będziesz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mówił?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 spc="-5">
                <a:latin typeface="Calibri"/>
                <a:cs typeface="Calibri"/>
              </a:rPr>
              <a:t>jakie jest </a:t>
            </a:r>
            <a:r>
              <a:rPr dirty="0" sz="1100">
                <a:latin typeface="Calibri"/>
                <a:cs typeface="Calibri"/>
              </a:rPr>
              <a:t>ich </a:t>
            </a:r>
            <a:r>
              <a:rPr dirty="0" sz="1100" spc="-5">
                <a:latin typeface="Calibri"/>
                <a:cs typeface="Calibri"/>
              </a:rPr>
              <a:t>nastawienie </a:t>
            </a:r>
            <a:r>
              <a:rPr dirty="0" sz="1100" spc="-10">
                <a:latin typeface="Calibri"/>
                <a:cs typeface="Calibri"/>
              </a:rPr>
              <a:t>do </a:t>
            </a:r>
            <a:r>
              <a:rPr dirty="0" sz="1100" spc="-5">
                <a:latin typeface="Calibri"/>
                <a:cs typeface="Calibri"/>
              </a:rPr>
              <a:t>tematu </a:t>
            </a:r>
            <a:r>
              <a:rPr dirty="0" sz="1100">
                <a:latin typeface="Calibri"/>
                <a:cs typeface="Calibri"/>
              </a:rPr>
              <a:t>i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celu?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 spc="-5">
                <a:latin typeface="Calibri"/>
                <a:cs typeface="Calibri"/>
              </a:rPr>
              <a:t>jak </a:t>
            </a:r>
            <a:r>
              <a:rPr dirty="0" sz="1100">
                <a:latin typeface="Calibri"/>
                <a:cs typeface="Calibri"/>
              </a:rPr>
              <a:t>mogą </a:t>
            </a:r>
            <a:r>
              <a:rPr dirty="0" sz="1100" spc="-5">
                <a:latin typeface="Calibri"/>
                <a:cs typeface="Calibri"/>
              </a:rPr>
              <a:t>zareagować na kontrowersyjne tezy twojego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wystąpienia?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215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 spc="-5">
                <a:latin typeface="Calibri"/>
                <a:cs typeface="Calibri"/>
              </a:rPr>
              <a:t>jakie są </a:t>
            </a:r>
            <a:r>
              <a:rPr dirty="0" sz="1100">
                <a:latin typeface="Calibri"/>
                <a:cs typeface="Calibri"/>
              </a:rPr>
              <a:t>ich </a:t>
            </a:r>
            <a:r>
              <a:rPr dirty="0" sz="1100" spc="-5">
                <a:latin typeface="Calibri"/>
                <a:cs typeface="Calibri"/>
              </a:rPr>
              <a:t>potrzeby </a:t>
            </a:r>
            <a:r>
              <a:rPr dirty="0" sz="1100">
                <a:latin typeface="Calibri"/>
                <a:cs typeface="Calibri"/>
              </a:rPr>
              <a:t>w </a:t>
            </a:r>
            <a:r>
              <a:rPr dirty="0" sz="1100" spc="-5">
                <a:latin typeface="Calibri"/>
                <a:cs typeface="Calibri"/>
              </a:rPr>
              <a:t>związku </a:t>
            </a:r>
            <a:r>
              <a:rPr dirty="0" sz="1100">
                <a:latin typeface="Calibri"/>
                <a:cs typeface="Calibri"/>
              </a:rPr>
              <a:t>z </a:t>
            </a:r>
            <a:r>
              <a:rPr dirty="0" sz="1100" spc="-5">
                <a:latin typeface="Calibri"/>
                <a:cs typeface="Calibri"/>
              </a:rPr>
              <a:t>twoim tematem?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 spc="-5">
                <a:latin typeface="Calibri"/>
                <a:cs typeface="Calibri"/>
              </a:rPr>
              <a:t>jakie </a:t>
            </a:r>
            <a:r>
              <a:rPr dirty="0" sz="1100">
                <a:latin typeface="Calibri"/>
                <a:cs typeface="Calibri"/>
              </a:rPr>
              <a:t>mają </a:t>
            </a:r>
            <a:r>
              <a:rPr dirty="0" sz="1100" spc="-5">
                <a:latin typeface="Calibri"/>
                <a:cs typeface="Calibri"/>
              </a:rPr>
              <a:t>problemy, obiekcje, co </a:t>
            </a:r>
            <a:r>
              <a:rPr dirty="0" sz="1100">
                <a:latin typeface="Calibri"/>
                <a:cs typeface="Calibri"/>
              </a:rPr>
              <a:t>ich </a:t>
            </a:r>
            <a:r>
              <a:rPr dirty="0" sz="1100" spc="-5">
                <a:latin typeface="Calibri"/>
                <a:cs typeface="Calibri"/>
              </a:rPr>
              <a:t>cieszy, czego </a:t>
            </a:r>
            <a:r>
              <a:rPr dirty="0" sz="1100" spc="-10">
                <a:latin typeface="Calibri"/>
                <a:cs typeface="Calibri"/>
              </a:rPr>
              <a:t>się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boją?</a:t>
            </a:r>
            <a:endParaRPr sz="1100">
              <a:latin typeface="Calibri"/>
              <a:cs typeface="Calibri"/>
            </a:endParaRPr>
          </a:p>
          <a:p>
            <a:pPr lvl="1" marL="428625" indent="-229235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428625" algn="l"/>
                <a:tab pos="429259" algn="l"/>
              </a:tabLst>
            </a:pPr>
            <a:r>
              <a:rPr dirty="0" sz="1100">
                <a:latin typeface="Calibri"/>
                <a:cs typeface="Calibri"/>
              </a:rPr>
              <a:t>Jakie </a:t>
            </a:r>
            <a:r>
              <a:rPr dirty="0" sz="1100" spc="-5">
                <a:latin typeface="Calibri"/>
                <a:cs typeface="Calibri"/>
              </a:rPr>
              <a:t>trudne pytania mogą Ci zadać </a:t>
            </a:r>
            <a:r>
              <a:rPr dirty="0" sz="1100">
                <a:latin typeface="Calibri"/>
                <a:cs typeface="Calibri"/>
              </a:rPr>
              <a:t>?– </a:t>
            </a:r>
            <a:r>
              <a:rPr dirty="0" sz="1100" spc="-5">
                <a:latin typeface="Calibri"/>
                <a:cs typeface="Calibri"/>
              </a:rPr>
              <a:t>wypisz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je</a:t>
            </a:r>
            <a:endParaRPr sz="11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Courier New"/>
              <a:buChar char="o"/>
            </a:pPr>
            <a:endParaRPr sz="175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70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70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68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70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309880" indent="-297180">
              <a:lnSpc>
                <a:spcPct val="100000"/>
              </a:lnSpc>
              <a:spcBef>
                <a:spcPts val="890"/>
              </a:spcBef>
              <a:buSzPct val="190909"/>
              <a:buAutoNum type="arabicPeriod" startAt="4"/>
              <a:tabLst>
                <a:tab pos="309880" algn="l"/>
              </a:tabLst>
            </a:pPr>
            <a:r>
              <a:rPr dirty="0" sz="1100" spc="-5" b="1">
                <a:solidFill>
                  <a:srgbClr val="FF2500"/>
                </a:solidFill>
                <a:latin typeface="Calibri"/>
                <a:cs typeface="Calibri"/>
              </a:rPr>
              <a:t>K</a:t>
            </a:r>
            <a:r>
              <a:rPr dirty="0" sz="1100" spc="-5" b="1">
                <a:latin typeface="Calibri"/>
                <a:cs typeface="Calibri"/>
              </a:rPr>
              <a:t>ORZYŚCI</a:t>
            </a:r>
            <a:endParaRPr sz="1100">
              <a:latin typeface="Calibri"/>
              <a:cs typeface="Calibri"/>
            </a:endParaRPr>
          </a:p>
          <a:p>
            <a:pPr marL="81280">
              <a:lnSpc>
                <a:spcPct val="100000"/>
              </a:lnSpc>
              <a:spcBef>
                <a:spcPts val="1145"/>
              </a:spcBef>
            </a:pPr>
            <a:r>
              <a:rPr dirty="0" sz="1100" spc="-5" b="1">
                <a:latin typeface="Calibri"/>
                <a:cs typeface="Calibri"/>
              </a:rPr>
              <a:t>CO </a:t>
            </a:r>
            <a:r>
              <a:rPr dirty="0" sz="1100" spc="-10" b="1">
                <a:latin typeface="Calibri"/>
                <a:cs typeface="Calibri"/>
              </a:rPr>
              <a:t>BĘDĄ </a:t>
            </a:r>
            <a:r>
              <a:rPr dirty="0" sz="1100" b="1">
                <a:latin typeface="Calibri"/>
                <a:cs typeface="Calibri"/>
              </a:rPr>
              <a:t>Z </a:t>
            </a:r>
            <a:r>
              <a:rPr dirty="0" sz="1100" spc="-10" b="1">
                <a:latin typeface="Calibri"/>
                <a:cs typeface="Calibri"/>
              </a:rPr>
              <a:t>TEGO </a:t>
            </a:r>
            <a:r>
              <a:rPr dirty="0" sz="1100" spc="-5" b="1">
                <a:latin typeface="Calibri"/>
                <a:cs typeface="Calibri"/>
              </a:rPr>
              <a:t>MIELI MOI</a:t>
            </a:r>
            <a:r>
              <a:rPr dirty="0" sz="1100" spc="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ODBIORCY?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30604" y="7558887"/>
            <a:ext cx="4406900" cy="80899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31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dirty="0" sz="1100">
                <a:latin typeface="Calibri"/>
                <a:cs typeface="Calibri"/>
              </a:rPr>
              <a:t>co </a:t>
            </a:r>
            <a:r>
              <a:rPr dirty="0" sz="1100" spc="-5">
                <a:latin typeface="Calibri"/>
                <a:cs typeface="Calibri"/>
              </a:rPr>
              <a:t>twoi odbiorcy </a:t>
            </a:r>
            <a:r>
              <a:rPr dirty="0" sz="1100">
                <a:latin typeface="Calibri"/>
                <a:cs typeface="Calibri"/>
              </a:rPr>
              <a:t>zyskają, </a:t>
            </a:r>
            <a:r>
              <a:rPr dirty="0" sz="1100" spc="-5">
                <a:latin typeface="Calibri"/>
                <a:cs typeface="Calibri"/>
              </a:rPr>
              <a:t>gdy </a:t>
            </a:r>
            <a:r>
              <a:rPr dirty="0" sz="1100">
                <a:latin typeface="Calibri"/>
                <a:cs typeface="Calibri"/>
              </a:rPr>
              <a:t>zrobią to, </a:t>
            </a:r>
            <a:r>
              <a:rPr dirty="0" sz="1100" spc="-5">
                <a:latin typeface="Calibri"/>
                <a:cs typeface="Calibri"/>
              </a:rPr>
              <a:t>czego </a:t>
            </a:r>
            <a:r>
              <a:rPr dirty="0" sz="1100">
                <a:latin typeface="Calibri"/>
                <a:cs typeface="Calibri"/>
              </a:rPr>
              <a:t>od </a:t>
            </a:r>
            <a:r>
              <a:rPr dirty="0" sz="1100" spc="-5">
                <a:latin typeface="Calibri"/>
                <a:cs typeface="Calibri"/>
              </a:rPr>
              <a:t>nich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oczekujesz?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1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dirty="0" sz="1100">
                <a:latin typeface="Calibri"/>
                <a:cs typeface="Calibri"/>
              </a:rPr>
              <a:t>co </a:t>
            </a:r>
            <a:r>
              <a:rPr dirty="0" sz="1100" spc="-5">
                <a:latin typeface="Calibri"/>
                <a:cs typeface="Calibri"/>
              </a:rPr>
              <a:t>jest dla nich </a:t>
            </a:r>
            <a:r>
              <a:rPr dirty="0" sz="1100">
                <a:latin typeface="Calibri"/>
                <a:cs typeface="Calibri"/>
              </a:rPr>
              <a:t>ważne?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dirty="0" sz="1100">
                <a:latin typeface="Calibri"/>
                <a:cs typeface="Calibri"/>
              </a:rPr>
              <a:t>co </a:t>
            </a:r>
            <a:r>
              <a:rPr dirty="0" sz="1100" spc="-5">
                <a:latin typeface="Calibri"/>
                <a:cs typeface="Calibri"/>
              </a:rPr>
              <a:t>konkretnie się</a:t>
            </a:r>
            <a:r>
              <a:rPr dirty="0" sz="1100" spc="-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wydarzy?</a:t>
            </a:r>
            <a:endParaRPr sz="110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225"/>
              </a:spcBef>
              <a:buFont typeface="Courier New"/>
              <a:buChar char="o"/>
              <a:tabLst>
                <a:tab pos="240665" algn="l"/>
                <a:tab pos="241300" algn="l"/>
              </a:tabLst>
            </a:pPr>
            <a:r>
              <a:rPr dirty="0" sz="1100" spc="-5">
                <a:latin typeface="Calibri"/>
                <a:cs typeface="Calibri"/>
              </a:rPr>
              <a:t>po czym </a:t>
            </a:r>
            <a:r>
              <a:rPr dirty="0" sz="1100">
                <a:latin typeface="Calibri"/>
                <a:cs typeface="Calibri"/>
              </a:rPr>
              <a:t>twoi </a:t>
            </a:r>
            <a:r>
              <a:rPr dirty="0" sz="1100" spc="-5">
                <a:latin typeface="Calibri"/>
                <a:cs typeface="Calibri"/>
              </a:rPr>
              <a:t>odbiorcy poznają, </a:t>
            </a:r>
            <a:r>
              <a:rPr dirty="0" sz="1100">
                <a:latin typeface="Calibri"/>
                <a:cs typeface="Calibri"/>
              </a:rPr>
              <a:t>że ich </a:t>
            </a:r>
            <a:r>
              <a:rPr dirty="0" sz="1100" spc="-5">
                <a:latin typeface="Calibri"/>
                <a:cs typeface="Calibri"/>
              </a:rPr>
              <a:t>zaangażowanie </a:t>
            </a:r>
            <a:r>
              <a:rPr dirty="0" sz="1100">
                <a:latin typeface="Calibri"/>
                <a:cs typeface="Calibri"/>
              </a:rPr>
              <a:t>będzie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nagrodzone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4384" y="8279485"/>
            <a:ext cx="6202680" cy="130810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4384" y="9649459"/>
            <a:ext cx="62026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688593"/>
            <a:ext cx="6332855" cy="6053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08355" indent="-229235">
              <a:lnSpc>
                <a:spcPts val="2395"/>
              </a:lnSpc>
              <a:spcBef>
                <a:spcPts val="100"/>
              </a:spcBef>
              <a:buSzPct val="181818"/>
              <a:buAutoNum type="arabicPeriod" startAt="5"/>
              <a:tabLst>
                <a:tab pos="808990" algn="l"/>
              </a:tabLst>
            </a:pPr>
            <a:r>
              <a:rPr dirty="0" sz="1100" spc="-20" b="1">
                <a:solidFill>
                  <a:srgbClr val="FF2500"/>
                </a:solidFill>
                <a:latin typeface="Arial"/>
                <a:cs typeface="Arial"/>
              </a:rPr>
              <a:t>K</a:t>
            </a:r>
            <a:r>
              <a:rPr dirty="0" sz="1100" spc="-20" b="1">
                <a:latin typeface="Arial"/>
                <a:cs typeface="Arial"/>
              </a:rPr>
              <a:t>OMUNIKAT</a:t>
            </a:r>
            <a:endParaRPr sz="1100">
              <a:latin typeface="Arial"/>
              <a:cs typeface="Arial"/>
            </a:endParaRPr>
          </a:p>
          <a:p>
            <a:pPr lvl="1" marL="960755" indent="-229235">
              <a:lnSpc>
                <a:spcPts val="1195"/>
              </a:lnSpc>
              <a:buFont typeface="Courier New"/>
              <a:buChar char="o"/>
              <a:tabLst>
                <a:tab pos="960755" algn="l"/>
                <a:tab pos="961390" algn="l"/>
              </a:tabLst>
            </a:pPr>
            <a:r>
              <a:rPr dirty="0" sz="1100">
                <a:latin typeface="Calibri"/>
                <a:cs typeface="Calibri"/>
              </a:rPr>
              <a:t>co </a:t>
            </a:r>
            <a:r>
              <a:rPr dirty="0" sz="1100" spc="-5">
                <a:latin typeface="Calibri"/>
                <a:cs typeface="Calibri"/>
              </a:rPr>
              <a:t>chcesz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powiedzieć?</a:t>
            </a:r>
            <a:endParaRPr sz="1100">
              <a:latin typeface="Calibri"/>
              <a:cs typeface="Calibri"/>
            </a:endParaRPr>
          </a:p>
          <a:p>
            <a:pPr lvl="1" marL="960755" indent="-229235">
              <a:lnSpc>
                <a:spcPct val="100000"/>
              </a:lnSpc>
              <a:spcBef>
                <a:spcPts val="215"/>
              </a:spcBef>
              <a:buFont typeface="Courier New"/>
              <a:buChar char="o"/>
              <a:tabLst>
                <a:tab pos="960755" algn="l"/>
                <a:tab pos="961390" algn="l"/>
              </a:tabLst>
            </a:pP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czym koniecznie musisz/ </a:t>
            </a:r>
            <a:r>
              <a:rPr dirty="0" sz="1100">
                <a:latin typeface="Calibri"/>
                <a:cs typeface="Calibri"/>
              </a:rPr>
              <a:t>chcesz </a:t>
            </a:r>
            <a:r>
              <a:rPr dirty="0" sz="1100" spc="-5">
                <a:latin typeface="Calibri"/>
                <a:cs typeface="Calibri"/>
              </a:rPr>
              <a:t>powiedzieć, </a:t>
            </a:r>
            <a:r>
              <a:rPr dirty="0" sz="1100">
                <a:latin typeface="Calibri"/>
                <a:cs typeface="Calibri"/>
              </a:rPr>
              <a:t>żeby </a:t>
            </a:r>
            <a:r>
              <a:rPr dirty="0" sz="1100" spc="-5">
                <a:latin typeface="Calibri"/>
                <a:cs typeface="Calibri"/>
              </a:rPr>
              <a:t>osiągnąć swój </a:t>
            </a:r>
            <a:r>
              <a:rPr dirty="0" sz="1100" spc="-25">
                <a:latin typeface="Calibri"/>
                <a:cs typeface="Calibri"/>
              </a:rPr>
              <a:t>cel </a:t>
            </a:r>
            <a:r>
              <a:rPr dirty="0" sz="1100" spc="-10">
                <a:latin typeface="Calibri"/>
                <a:cs typeface="Calibri"/>
              </a:rPr>
              <a:t>jak </a:t>
            </a:r>
            <a:r>
              <a:rPr dirty="0" sz="1100" spc="-5">
                <a:latin typeface="Calibri"/>
                <a:cs typeface="Calibri"/>
              </a:rPr>
              <a:t>chcesz 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tym</a:t>
            </a:r>
            <a:endParaRPr sz="1100">
              <a:latin typeface="Calibri"/>
              <a:cs typeface="Calibri"/>
            </a:endParaRPr>
          </a:p>
          <a:p>
            <a:pPr marL="960755">
              <a:lnSpc>
                <a:spcPct val="100000"/>
              </a:lnSpc>
              <a:spcBef>
                <a:spcPts val="225"/>
              </a:spcBef>
            </a:pPr>
            <a:r>
              <a:rPr dirty="0" sz="1100">
                <a:latin typeface="Calibri"/>
                <a:cs typeface="Calibri"/>
              </a:rPr>
              <a:t>powiedzieć?</a:t>
            </a:r>
            <a:endParaRPr sz="1100">
              <a:latin typeface="Calibri"/>
              <a:cs typeface="Calibri"/>
            </a:endParaRPr>
          </a:p>
          <a:p>
            <a:pPr lvl="1" marL="960755" indent="-229235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960755" algn="l"/>
                <a:tab pos="961390" algn="l"/>
              </a:tabLst>
            </a:pPr>
            <a:r>
              <a:rPr dirty="0" sz="1100">
                <a:latin typeface="Calibri"/>
                <a:cs typeface="Calibri"/>
              </a:rPr>
              <a:t>co </a:t>
            </a:r>
            <a:r>
              <a:rPr dirty="0" sz="1100" spc="-5">
                <a:latin typeface="Calibri"/>
                <a:cs typeface="Calibri"/>
              </a:rPr>
              <a:t>jest najważniejsze?</a:t>
            </a:r>
            <a:endParaRPr sz="1100">
              <a:latin typeface="Calibri"/>
              <a:cs typeface="Calibri"/>
            </a:endParaRPr>
          </a:p>
          <a:p>
            <a:pPr lvl="1" marL="960755" indent="-229235">
              <a:lnSpc>
                <a:spcPct val="100000"/>
              </a:lnSpc>
              <a:spcBef>
                <a:spcPts val="215"/>
              </a:spcBef>
              <a:buFont typeface="Courier New"/>
              <a:buChar char="o"/>
              <a:tabLst>
                <a:tab pos="960755" algn="l"/>
                <a:tab pos="961390" algn="l"/>
              </a:tabLst>
            </a:pPr>
            <a:r>
              <a:rPr dirty="0" sz="1100">
                <a:latin typeface="Calibri"/>
                <a:cs typeface="Calibri"/>
              </a:rPr>
              <a:t>co </a:t>
            </a:r>
            <a:r>
              <a:rPr dirty="0" sz="1100" spc="-5">
                <a:latin typeface="Calibri"/>
                <a:cs typeface="Calibri"/>
              </a:rPr>
              <a:t>odbiorcy </a:t>
            </a:r>
            <a:r>
              <a:rPr dirty="0" sz="1100">
                <a:latin typeface="Calibri"/>
                <a:cs typeface="Calibri"/>
              </a:rPr>
              <a:t>mają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zapamiętać?</a:t>
            </a:r>
            <a:endParaRPr sz="1100">
              <a:latin typeface="Calibri"/>
              <a:cs typeface="Calibri"/>
            </a:endParaRPr>
          </a:p>
          <a:p>
            <a:pPr lvl="1" marL="960755" indent="-229235">
              <a:lnSpc>
                <a:spcPct val="100000"/>
              </a:lnSpc>
              <a:spcBef>
                <a:spcPts val="229"/>
              </a:spcBef>
              <a:buFont typeface="Courier New"/>
              <a:buChar char="o"/>
              <a:tabLst>
                <a:tab pos="960755" algn="l"/>
                <a:tab pos="961390" algn="l"/>
              </a:tabLst>
            </a:pPr>
            <a:r>
              <a:rPr dirty="0" sz="1100">
                <a:latin typeface="Calibri"/>
                <a:cs typeface="Calibri"/>
              </a:rPr>
              <a:t>Jakie </a:t>
            </a:r>
            <a:r>
              <a:rPr dirty="0" sz="1100" spc="-5">
                <a:latin typeface="Calibri"/>
                <a:cs typeface="Calibri"/>
              </a:rPr>
              <a:t>tematy </a:t>
            </a:r>
            <a:r>
              <a:rPr dirty="0" sz="1100">
                <a:latin typeface="Calibri"/>
                <a:cs typeface="Calibri"/>
              </a:rPr>
              <a:t>chcesz</a:t>
            </a:r>
            <a:r>
              <a:rPr dirty="0" sz="1100" spc="-5">
                <a:latin typeface="Calibri"/>
                <a:cs typeface="Calibri"/>
              </a:rPr>
              <a:t> poruszyć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1899"/>
              </a:lnSpc>
              <a:spcBef>
                <a:spcPts val="5"/>
              </a:spcBef>
            </a:pPr>
            <a:r>
              <a:rPr dirty="0" sz="1100">
                <a:latin typeface="Calibri"/>
                <a:cs typeface="Calibri"/>
              </a:rPr>
              <a:t>Wybierz 3 </a:t>
            </a:r>
            <a:r>
              <a:rPr dirty="0" sz="1100" spc="-5">
                <a:latin typeface="Calibri"/>
                <a:cs typeface="Calibri"/>
              </a:rPr>
              <a:t>najważniejsze obszary tematyczne, </a:t>
            </a:r>
            <a:r>
              <a:rPr dirty="0" sz="1100">
                <a:latin typeface="Calibri"/>
                <a:cs typeface="Calibri"/>
              </a:rPr>
              <a:t>które </a:t>
            </a:r>
            <a:r>
              <a:rPr dirty="0" sz="1100" spc="-5">
                <a:latin typeface="Calibri"/>
                <a:cs typeface="Calibri"/>
              </a:rPr>
              <a:t>chcesz poruszyć, żeby osiagnąć </a:t>
            </a:r>
            <a:r>
              <a:rPr dirty="0" sz="1100">
                <a:latin typeface="Calibri"/>
                <a:cs typeface="Calibri"/>
              </a:rPr>
              <a:t>cel wystąpienia. Jakich  </a:t>
            </a:r>
            <a:r>
              <a:rPr dirty="0" sz="1100" spc="-5">
                <a:latin typeface="Calibri"/>
                <a:cs typeface="Calibri"/>
              </a:rPr>
              <a:t>argumentów użyjesz,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czym musisz powiedzieć, </a:t>
            </a:r>
            <a:r>
              <a:rPr dirty="0" sz="1100">
                <a:latin typeface="Calibri"/>
                <a:cs typeface="Calibri"/>
              </a:rPr>
              <a:t>żeby </a:t>
            </a:r>
            <a:r>
              <a:rPr dirty="0" sz="1100" spc="-5">
                <a:latin typeface="Calibri"/>
                <a:cs typeface="Calibri"/>
              </a:rPr>
              <a:t>odbiorcy zrozumieli </a:t>
            </a:r>
            <a:r>
              <a:rPr dirty="0" sz="1100">
                <a:latin typeface="Calibri"/>
                <a:cs typeface="Calibri"/>
              </a:rPr>
              <a:t>o co </a:t>
            </a:r>
            <a:r>
              <a:rPr dirty="0" sz="1100" spc="-5">
                <a:latin typeface="Calibri"/>
                <a:cs typeface="Calibri"/>
              </a:rPr>
              <a:t>chodzi, </a:t>
            </a:r>
            <a:r>
              <a:rPr dirty="0" sz="1100">
                <a:latin typeface="Calibri"/>
                <a:cs typeface="Calibri"/>
              </a:rPr>
              <a:t>żeby </a:t>
            </a:r>
            <a:r>
              <a:rPr dirty="0" sz="1100" spc="-5">
                <a:latin typeface="Calibri"/>
                <a:cs typeface="Calibri"/>
              </a:rPr>
              <a:t>otrzymali wszystkie  niezbędne informacje na dany</a:t>
            </a:r>
            <a:r>
              <a:rPr dirty="0" sz="1100" spc="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temat.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1.</a:t>
            </a:r>
            <a:r>
              <a:rPr dirty="0" sz="1100" spc="2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705"/>
              </a:spcBef>
            </a:pPr>
            <a:r>
              <a:rPr dirty="0" sz="1100" spc="-5">
                <a:latin typeface="Calibri"/>
                <a:cs typeface="Calibri"/>
              </a:rPr>
              <a:t>A.</a:t>
            </a:r>
            <a:r>
              <a:rPr dirty="0" sz="1100" spc="1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…………………………………………………………………………………………………………………………………………………………..</a:t>
            </a:r>
            <a:endParaRPr sz="11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700"/>
              </a:spcBef>
            </a:pPr>
            <a:r>
              <a:rPr dirty="0" sz="1100" spc="-5">
                <a:latin typeface="Calibri"/>
                <a:cs typeface="Calibri"/>
              </a:rPr>
              <a:t>B.  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………………………………………………………………………………………………………………………………………………………….</a:t>
            </a:r>
            <a:endParaRPr sz="11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C.   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2.</a:t>
            </a:r>
            <a:r>
              <a:rPr dirty="0" sz="1100" spc="229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700"/>
              </a:spcBef>
            </a:pPr>
            <a:r>
              <a:rPr dirty="0" sz="1100" spc="-5">
                <a:latin typeface="Calibri"/>
                <a:cs typeface="Calibri"/>
              </a:rPr>
              <a:t>A.  </a:t>
            </a:r>
            <a:r>
              <a:rPr dirty="0" sz="1100" spc="2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………………………………………………………………………………………………………………………………………………………..</a:t>
            </a:r>
            <a:endParaRPr sz="11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B.  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………………………………………………………………………………………………………………………………………………………..</a:t>
            </a:r>
            <a:endParaRPr sz="11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C.   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………………………………………………………………………………………………………………………………………………………..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3.</a:t>
            </a:r>
            <a:r>
              <a:rPr dirty="0" sz="1100" spc="2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695"/>
              </a:spcBef>
            </a:pPr>
            <a:r>
              <a:rPr dirty="0" sz="1100" spc="-5">
                <a:latin typeface="Calibri"/>
                <a:cs typeface="Calibri"/>
              </a:rPr>
              <a:t>A.</a:t>
            </a:r>
            <a:r>
              <a:rPr dirty="0" sz="1100" spc="17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………………………………………………………………………………………………………………………………………………………..</a:t>
            </a:r>
            <a:endParaRPr sz="11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700"/>
              </a:spcBef>
            </a:pPr>
            <a:r>
              <a:rPr dirty="0" sz="1100" spc="-5">
                <a:latin typeface="Calibri"/>
                <a:cs typeface="Calibri"/>
              </a:rPr>
              <a:t>B.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……………………………………………………………………………………………………………………………………………………….</a:t>
            </a:r>
            <a:endParaRPr sz="11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710"/>
              </a:spcBef>
            </a:pPr>
            <a:r>
              <a:rPr dirty="0" sz="1100" spc="-5">
                <a:latin typeface="Calibri"/>
                <a:cs typeface="Calibri"/>
              </a:rPr>
              <a:t>C.</a:t>
            </a:r>
            <a:r>
              <a:rPr dirty="0" sz="1100" spc="204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……………………………………………………………………………………………………………………………………………………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072" y="9986072"/>
            <a:ext cx="1055065" cy="4207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Lidia Buksak</dc:creator>
  <dcterms:created xsi:type="dcterms:W3CDTF">2023-05-29T09:08:52Z</dcterms:created>
  <dcterms:modified xsi:type="dcterms:W3CDTF">2023-05-29T09:08:52Z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2023-05-22T00:00:00Z</vt:filetime>
  </property>
  <property fmtid="{D5CDD505-2E9C-101B-9397-08002B2CF9AE}" pid="3" name="Creator">
    <vt:lpwstr>Microsoft® Word dla Microsoft 365</vt:lpwstr>
  </property>
  <property fmtid="{D5CDD505-2E9C-101B-9397-08002B2CF9AE}" pid="4" name="LastSaved">
    <vt:filetime>2023-05-29T00:00:00Z</vt:filetime>
  </property>
</Properties>
</file>